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4" r:id="rId3"/>
    <p:sldId id="257" r:id="rId4"/>
    <p:sldId id="260" r:id="rId5"/>
    <p:sldId id="258" r:id="rId6"/>
    <p:sldId id="259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62" r:id="rId15"/>
    <p:sldId id="265" r:id="rId16"/>
    <p:sldId id="273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Broadbent" initials="T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69"/>
  </p:normalViewPr>
  <p:slideViewPr>
    <p:cSldViewPr>
      <p:cViewPr varScale="1">
        <p:scale>
          <a:sx n="117" d="100"/>
          <a:sy n="117" d="100"/>
        </p:scale>
        <p:origin x="12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36FE-87F9-449D-A533-4C7B62BCAA9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652F-0A48-462C-BD23-119BA512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C1AC-9414-44F9-808D-B74051662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00EA6-AE17-4047-8AE4-B303DCC2D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49" indent="0" algn="ctr">
              <a:buNone/>
              <a:defRPr sz="1500"/>
            </a:lvl2pPr>
            <a:lvl3pPr marL="685511" indent="0" algn="ctr">
              <a:buNone/>
              <a:defRPr sz="1400"/>
            </a:lvl3pPr>
            <a:lvl4pPr marL="1028267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85" indent="0" algn="ctr">
              <a:buNone/>
              <a:defRPr sz="1200"/>
            </a:lvl6pPr>
            <a:lvl7pPr marL="2056532" indent="0" algn="ctr">
              <a:buNone/>
              <a:defRPr sz="1200"/>
            </a:lvl7pPr>
            <a:lvl8pPr marL="2399280" indent="0" algn="ctr">
              <a:buNone/>
              <a:defRPr sz="1200"/>
            </a:lvl8pPr>
            <a:lvl9pPr marL="274202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3C242-FE01-44F8-A1FA-CDB64663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45CF-44FC-41FF-88B1-636D7C55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6577E-ED3A-4CAD-A4FF-E2098257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4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48DB-E2C6-419D-8887-617D8DD8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20A5F-8E69-4FF8-913D-AC7E3ED8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09F56-909A-4D96-A456-8EEB31A1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0249-72D8-4710-AB8E-F6A1081C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56257-9456-49A2-B61D-D9B6A133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C765-7923-42A4-90AC-59C58F5B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2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818BB-5816-4E78-823E-7D583B756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EB22-8F59-47E6-92F4-893DD2BA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6B9A-D012-4D31-AAA3-FF36ADE4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00720-5AC5-46BC-AFD7-CBE3EFED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9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C4B3-1D37-4864-BFEA-D2A16300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344C-9A69-4221-8FA8-989E62684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5A186-C5C7-43E2-8540-A3894AA33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E01A0-9AD4-4F38-8A9E-7649FB6E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D9413-3219-49B8-BE46-2AD0215D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4599F-221E-48A2-8DAD-A2CA9721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4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436F-F101-4C1A-92B9-549B232A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4F05-1C36-4FC7-93D6-3E93EBDF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9" indent="0">
              <a:buNone/>
              <a:defRPr sz="1500" b="1"/>
            </a:lvl2pPr>
            <a:lvl3pPr marL="685511" indent="0">
              <a:buNone/>
              <a:defRPr sz="1400" b="1"/>
            </a:lvl3pPr>
            <a:lvl4pPr marL="1028267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85" indent="0">
              <a:buNone/>
              <a:defRPr sz="1200" b="1"/>
            </a:lvl6pPr>
            <a:lvl7pPr marL="2056532" indent="0">
              <a:buNone/>
              <a:defRPr sz="1200" b="1"/>
            </a:lvl7pPr>
            <a:lvl8pPr marL="2399280" indent="0">
              <a:buNone/>
              <a:defRPr sz="1200" b="1"/>
            </a:lvl8pPr>
            <a:lvl9pPr marL="27420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91698-DCB3-4A6B-924C-ACA969C7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3B140-CB9A-435D-91D5-815633FA2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9" indent="0">
              <a:buNone/>
              <a:defRPr sz="1500" b="1"/>
            </a:lvl2pPr>
            <a:lvl3pPr marL="685511" indent="0">
              <a:buNone/>
              <a:defRPr sz="1400" b="1"/>
            </a:lvl3pPr>
            <a:lvl4pPr marL="1028267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85" indent="0">
              <a:buNone/>
              <a:defRPr sz="1200" b="1"/>
            </a:lvl6pPr>
            <a:lvl7pPr marL="2056532" indent="0">
              <a:buNone/>
              <a:defRPr sz="1200" b="1"/>
            </a:lvl7pPr>
            <a:lvl8pPr marL="2399280" indent="0">
              <a:buNone/>
              <a:defRPr sz="1200" b="1"/>
            </a:lvl8pPr>
            <a:lvl9pPr marL="27420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553E4-DB55-4A87-A43B-323095B2F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0473D-0AF3-4776-9D37-B06EE6FC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30909-1708-4FC0-884B-C6957E31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F2348-3755-4459-A64D-AB8049B6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6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F07B-C9F2-4719-8252-A72B8008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E05BC-0D57-4B50-96F5-B0BCE752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5B405-1D1D-406F-8BAC-2FE18779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4D37B-2439-463A-B82F-2C98E10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2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67B8D-6138-464C-82EE-013EC801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C403A-2777-47CE-97D7-30EE732C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F1CD7-C898-4961-A9D2-90CC838C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7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2AF1-2CC0-458F-998A-903F27CD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649-3E47-483F-94B6-7F243548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0307E-04D5-4B8E-A61A-9BA8A65A3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9" indent="0">
              <a:buNone/>
              <a:defRPr sz="1100"/>
            </a:lvl2pPr>
            <a:lvl3pPr marL="685511" indent="0">
              <a:buNone/>
              <a:defRPr sz="900"/>
            </a:lvl3pPr>
            <a:lvl4pPr marL="1028267" indent="0">
              <a:buNone/>
              <a:defRPr sz="800"/>
            </a:lvl4pPr>
            <a:lvl5pPr marL="1371022" indent="0">
              <a:buNone/>
              <a:defRPr sz="800"/>
            </a:lvl5pPr>
            <a:lvl6pPr marL="1713785" indent="0">
              <a:buNone/>
              <a:defRPr sz="800"/>
            </a:lvl6pPr>
            <a:lvl7pPr marL="2056532" indent="0">
              <a:buNone/>
              <a:defRPr sz="800"/>
            </a:lvl7pPr>
            <a:lvl8pPr marL="2399280" indent="0">
              <a:buNone/>
              <a:defRPr sz="800"/>
            </a:lvl8pPr>
            <a:lvl9pPr marL="27420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AC373-D22B-425F-B931-20CAB44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B7E5-EEFB-4FED-AE4B-03D10F2B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3C64D-04A6-42D5-B3C6-181836D1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9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5BEF-FB9E-4058-8167-2FA6442D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96170-85CB-4D12-B723-EA2EAAAD3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49" indent="0">
              <a:buNone/>
              <a:defRPr sz="2100"/>
            </a:lvl2pPr>
            <a:lvl3pPr marL="685511" indent="0">
              <a:buNone/>
              <a:defRPr sz="1800"/>
            </a:lvl3pPr>
            <a:lvl4pPr marL="1028267" indent="0">
              <a:buNone/>
              <a:defRPr sz="1500"/>
            </a:lvl4pPr>
            <a:lvl5pPr marL="1371022" indent="0">
              <a:buNone/>
              <a:defRPr sz="1500"/>
            </a:lvl5pPr>
            <a:lvl6pPr marL="1713785" indent="0">
              <a:buNone/>
              <a:defRPr sz="1500"/>
            </a:lvl6pPr>
            <a:lvl7pPr marL="2056532" indent="0">
              <a:buNone/>
              <a:defRPr sz="1500"/>
            </a:lvl7pPr>
            <a:lvl8pPr marL="2399280" indent="0">
              <a:buNone/>
              <a:defRPr sz="1500"/>
            </a:lvl8pPr>
            <a:lvl9pPr marL="274202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6447C-309A-4573-9B79-BA04B656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9" indent="0">
              <a:buNone/>
              <a:defRPr sz="1100"/>
            </a:lvl2pPr>
            <a:lvl3pPr marL="685511" indent="0">
              <a:buNone/>
              <a:defRPr sz="900"/>
            </a:lvl3pPr>
            <a:lvl4pPr marL="1028267" indent="0">
              <a:buNone/>
              <a:defRPr sz="800"/>
            </a:lvl4pPr>
            <a:lvl5pPr marL="1371022" indent="0">
              <a:buNone/>
              <a:defRPr sz="800"/>
            </a:lvl5pPr>
            <a:lvl6pPr marL="1713785" indent="0">
              <a:buNone/>
              <a:defRPr sz="800"/>
            </a:lvl6pPr>
            <a:lvl7pPr marL="2056532" indent="0">
              <a:buNone/>
              <a:defRPr sz="800"/>
            </a:lvl7pPr>
            <a:lvl8pPr marL="2399280" indent="0">
              <a:buNone/>
              <a:defRPr sz="800"/>
            </a:lvl8pPr>
            <a:lvl9pPr marL="27420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77784-06F9-4273-BF78-37F3C727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A4DF4-1458-4286-A13C-77A9F4EB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73E3A-08CB-4990-B112-7CEA126B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6CF8-8B05-4E36-A59E-20344E4B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878CB-D206-4CEA-A8F0-3CEB08F8B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9F75-39A4-4FDA-9BC9-CCBAABBA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AFBB-467E-4856-8CED-6C23C882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9BAAA-A13C-4D35-B493-3A8D0B7B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D75BB-AB21-4B1A-972A-C7EA7FF05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08DD2-EC92-4899-B452-DB7B98518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6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8206-7C11-4D88-A0E2-72E7FD67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3BD5-24E4-4F2C-A6AD-4ADD712E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86E4-A4C4-4DC5-B360-A582FFF4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4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7B0D-55DD-409F-97B8-77DF2AC3617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D739-7174-46AA-A40B-306B676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80339-EB06-411D-9DCA-2CE29328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5" tIns="34289" rIns="6855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69440-4D90-45D2-B11A-EF6078D5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5" tIns="34289" rIns="6855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7A0B-A355-4F43-B3E6-2D51B7528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11"/>
            <a:fld id="{A46F46C1-EF69-43E8-BCF2-A4DA0118D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11"/>
              <a:t>5/22/20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F990-951F-49F5-BE00-7C2DB1437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1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B0BD-9149-4C3F-93F9-BA1350451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11"/>
            <a:fld id="{411BFB82-102C-4536-95D6-AB8C25EFC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1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9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5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2" indent="-171382" algn="l" defTabSz="6855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9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0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89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1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7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2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1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7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85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3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2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.gov/content/tn/twra/fishing/reservoirs/reservoir-fish-attractor-map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722C4-B8FC-43F3-89D2-0B4967060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075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Fisheries Management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Fish Habitat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131445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Michael Clark</a:t>
            </a:r>
          </a:p>
          <a:p>
            <a:r>
              <a:rPr lang="en-US" b="1" dirty="0">
                <a:solidFill>
                  <a:schemeClr val="bg1"/>
                </a:solidFill>
              </a:rPr>
              <a:t>Reservoir Biologist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5"/>
            <a:ext cx="2819400" cy="213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4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wra\Desktop\Habitat Pics\IMG_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42950"/>
            <a:ext cx="4724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wra\Dropbox\RESERVOIRS\Habitat\2019\IMG_0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24815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THE ATTRACTORS ARE INSTALLED</a:t>
            </a:r>
          </a:p>
        </p:txBody>
      </p:sp>
    </p:spTree>
    <p:extLst>
      <p:ext uri="{BB962C8B-B14F-4D97-AF65-F5344CB8AC3E}">
        <p14:creationId xmlns:p14="http://schemas.microsoft.com/office/powerpoint/2010/main" val="63430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wra\Desktop\Habitat Pics\IMG_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9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715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THEY ARE MARKED</a:t>
            </a:r>
          </a:p>
        </p:txBody>
      </p:sp>
      <p:pic>
        <p:nvPicPr>
          <p:cNvPr id="2052" name="Picture 4" descr="C:\Users\twra\Desktop\Habitat Pics\IMG_0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2210"/>
            <a:ext cx="5486400" cy="34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4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PLANS FOR EXISTING FISH ATTRACTOR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Regional Fish Habitat crew will continue to maintain historic shallow and deep water sites on Kentucky Reservoir.</a:t>
            </a:r>
          </a:p>
          <a:p>
            <a:r>
              <a:rPr lang="en-US" dirty="0"/>
              <a:t>Artificial structures will be used to maintain existing sites.</a:t>
            </a:r>
          </a:p>
          <a:p>
            <a:r>
              <a:rPr lang="en-US" dirty="0"/>
              <a:t>Once all sites have artificial structures, expansions will be developed.</a:t>
            </a:r>
          </a:p>
        </p:txBody>
      </p:sp>
    </p:spTree>
    <p:extLst>
      <p:ext uri="{BB962C8B-B14F-4D97-AF65-F5344CB8AC3E}">
        <p14:creationId xmlns:p14="http://schemas.microsoft.com/office/powerpoint/2010/main" val="92501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TO OTHER RESERVOIRS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Barkley and Pickwick Reservoirs have received deep water artificial attractors in TWRA sampled embayments for evaluation.</a:t>
            </a:r>
          </a:p>
          <a:p>
            <a:r>
              <a:rPr lang="en-US" dirty="0"/>
              <a:t>Additional attractors will be installed on these reservoirs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21796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FISH ATTRACTOR 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4033837"/>
          </a:xfrm>
        </p:spPr>
        <p:txBody>
          <a:bodyPr>
            <a:normAutofit/>
          </a:bodyPr>
          <a:lstStyle/>
          <a:p>
            <a:r>
              <a:rPr lang="en-US" u="sng" dirty="0"/>
              <a:t>Barkley Reservoir</a:t>
            </a:r>
            <a:endParaRPr lang="en-US" dirty="0"/>
          </a:p>
          <a:p>
            <a:pPr lvl="1"/>
            <a:r>
              <a:rPr lang="en-US" dirty="0"/>
              <a:t>Saline Creek</a:t>
            </a:r>
          </a:p>
          <a:p>
            <a:pPr lvl="1"/>
            <a:r>
              <a:rPr lang="en-US" dirty="0"/>
              <a:t>Neville Bay</a:t>
            </a:r>
          </a:p>
          <a:p>
            <a:pPr lvl="1"/>
            <a:r>
              <a:rPr lang="en-US" dirty="0"/>
              <a:t>Gatlin Point</a:t>
            </a:r>
          </a:p>
          <a:p>
            <a:pPr lvl="1"/>
            <a:r>
              <a:rPr lang="en-US" dirty="0"/>
              <a:t>Hickman Creek</a:t>
            </a:r>
          </a:p>
          <a:p>
            <a:pPr lvl="1"/>
            <a:r>
              <a:rPr lang="en-US" dirty="0"/>
              <a:t>Dyer Creek</a:t>
            </a:r>
          </a:p>
          <a:p>
            <a:pPr lvl="1"/>
            <a:r>
              <a:rPr lang="en-US" dirty="0"/>
              <a:t>Lick Creek</a:t>
            </a:r>
          </a:p>
          <a:p>
            <a:pPr lvl="1"/>
            <a:r>
              <a:rPr lang="en-US" dirty="0" err="1"/>
              <a:t>Guice</a:t>
            </a:r>
            <a:r>
              <a:rPr lang="en-US" dirty="0"/>
              <a:t> Creek</a:t>
            </a:r>
          </a:p>
          <a:p>
            <a:pPr lvl="1"/>
            <a:r>
              <a:rPr lang="en-US" dirty="0"/>
              <a:t>Yellow Creek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00112"/>
            <a:ext cx="4038600" cy="4033837"/>
          </a:xfrm>
        </p:spPr>
        <p:txBody>
          <a:bodyPr>
            <a:normAutofit/>
          </a:bodyPr>
          <a:lstStyle/>
          <a:p>
            <a:r>
              <a:rPr lang="en-US" u="sng" dirty="0"/>
              <a:t>Pickwick Reservoir</a:t>
            </a:r>
            <a:endParaRPr lang="en-US" dirty="0"/>
          </a:p>
          <a:p>
            <a:pPr lvl="1"/>
            <a:r>
              <a:rPr lang="en-US" dirty="0"/>
              <a:t>Pickwick Landing State Park Marina</a:t>
            </a:r>
          </a:p>
          <a:p>
            <a:pPr lvl="1"/>
            <a:r>
              <a:rPr lang="en-US" dirty="0"/>
              <a:t>Blowing Spring</a:t>
            </a:r>
          </a:p>
          <a:p>
            <a:pPr lvl="1"/>
            <a:r>
              <a:rPr lang="en-US" dirty="0"/>
              <a:t>Haw Branch</a:t>
            </a:r>
          </a:p>
          <a:p>
            <a:pPr lvl="1"/>
            <a:r>
              <a:rPr lang="en-US" dirty="0"/>
              <a:t>Pompey Branch</a:t>
            </a:r>
          </a:p>
          <a:p>
            <a:pPr lvl="1"/>
            <a:r>
              <a:rPr lang="en-US" dirty="0"/>
              <a:t>Dry Creek</a:t>
            </a:r>
          </a:p>
          <a:p>
            <a:pPr lvl="1"/>
            <a:r>
              <a:rPr lang="en-US" dirty="0"/>
              <a:t>North Winn Springs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9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wra\Desktop\Habitat Pics\IMG_1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33" y="1581150"/>
            <a:ext cx="5127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90890"/>
            <a:ext cx="88348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PROJECTS INCLUDE ARTIFICIAL SPAWNING STRUCTURES TO </a:t>
            </a:r>
          </a:p>
          <a:p>
            <a:pPr algn="ctr"/>
            <a:r>
              <a:rPr lang="en-US" dirty="0"/>
              <a:t>ASSIST WITH FISH REPRODUCTIVE SUCCESS; AND A COOPERATIVE HABITAT IMPROVEMENT PROJECT BETWEEN TWRA (</a:t>
            </a:r>
            <a:r>
              <a:rPr lang="en-US" dirty="0">
                <a:solidFill>
                  <a:prstClr val="black"/>
                </a:solidFill>
              </a:rPr>
              <a:t>REGION 1), US ARMY CORP OF ENGINEERS, AND WESTERN KENTUCKY DEPARTMENT OF FISH AND WILDLIFE RESOURCES THAT WILL FOCUS ON SHALLOW WATER HABITAT ON BARKLEY RESERVOIR.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7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ADDITIONAL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TWRA website in the fishing section for maps of the fish attractor sites.</a:t>
            </a:r>
          </a:p>
          <a:p>
            <a:pPr lvl="1"/>
            <a:r>
              <a:rPr lang="en-US" dirty="0">
                <a:hlinkClick r:id="rId2"/>
              </a:rPr>
              <a:t>https://www.tn.gov/content/tn/twra/fishing/reservoirs/reservoir-fish-attractor-maps.html</a:t>
            </a: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Use the </a:t>
            </a:r>
            <a:r>
              <a:rPr lang="en-US" b="1" u="sng" dirty="0">
                <a:solidFill>
                  <a:prstClr val="black"/>
                </a:solidFill>
              </a:rPr>
              <a:t>TWRA On the Go</a:t>
            </a:r>
            <a:r>
              <a:rPr lang="en-US" dirty="0">
                <a:solidFill>
                  <a:prstClr val="black"/>
                </a:solidFill>
              </a:rPr>
              <a:t> app with the use of a smartphone.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0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HISTORY OF FISH ATTRACTOR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past couple of decades consisted of Agency personnel maintaining shallow water wooden stake beds and weighed tree tops in deeper water.</a:t>
            </a:r>
          </a:p>
          <a:p>
            <a:r>
              <a:rPr lang="en-US" dirty="0"/>
              <a:t>Shallow water attractors are marked with white PVC pipe and deep water attractors are marked with buoys. Each will be shown in later pictures.</a:t>
            </a:r>
          </a:p>
        </p:txBody>
      </p:sp>
    </p:spTree>
    <p:extLst>
      <p:ext uri="{BB962C8B-B14F-4D97-AF65-F5344CB8AC3E}">
        <p14:creationId xmlns:p14="http://schemas.microsoft.com/office/powerpoint/2010/main" val="138862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Kentucky Reservoir was divided into three sections for a rotational maintenance schedule.</a:t>
            </a:r>
          </a:p>
          <a:p>
            <a:r>
              <a:rPr lang="en-US" dirty="0"/>
              <a:t>TWRA would maintain deep water buoy placement year round and refresh sites every third year.</a:t>
            </a:r>
          </a:p>
        </p:txBody>
      </p:sp>
    </p:spTree>
    <p:extLst>
      <p:ext uri="{BB962C8B-B14F-4D97-AF65-F5344CB8AC3E}">
        <p14:creationId xmlns:p14="http://schemas.microsoft.com/office/powerpoint/2010/main" val="292631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wra\Desktop\Habitat Pics\fish attractor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8750"/>
            <a:ext cx="51054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wra\Desktop\Habitat Pics\DSC0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4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HABITAT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2018-19 the Tennessee Fish and Wildlife Commission (TFWC) approved a budget expansion to the Fish Habitat Program to place greater emphasis on habitat projects and to develop artificial structures for increased longevity. </a:t>
            </a:r>
          </a:p>
        </p:txBody>
      </p:sp>
    </p:spTree>
    <p:extLst>
      <p:ext uri="{BB962C8B-B14F-4D97-AF65-F5344CB8AC3E}">
        <p14:creationId xmlns:p14="http://schemas.microsoft.com/office/powerpoint/2010/main" val="58515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1282"/>
            <a:ext cx="7315200" cy="4412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7728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ARTIFICIAL FISH ATTRACTORS AFTER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43371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8882"/>
            <a:ext cx="6858000" cy="456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488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ARTIFICIAL FISH ATTRACTORS AFTER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210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wra\Dropbox\RESERVOIRS\Habitat\2019\IMG_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0550"/>
            <a:ext cx="6858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342" y="85695"/>
            <a:ext cx="6629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DEEP WATER ARTIFICIAL FISH ATTRACTORS “WOOLY BOOGER”</a:t>
            </a:r>
          </a:p>
        </p:txBody>
      </p:sp>
    </p:spTree>
    <p:extLst>
      <p:ext uri="{BB962C8B-B14F-4D97-AF65-F5344CB8AC3E}">
        <p14:creationId xmlns:p14="http://schemas.microsoft.com/office/powerpoint/2010/main" val="331739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wra\Dropbox\RESERVOIRS\Habitat\2019\IMG_2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4350"/>
            <a:ext cx="6858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5027"/>
            <a:ext cx="720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ARTIFICIAL FISH ATTRACTORS BUILT OUT OF LEFT OVER MATERIALS</a:t>
            </a:r>
          </a:p>
        </p:txBody>
      </p:sp>
    </p:spTree>
    <p:extLst>
      <p:ext uri="{BB962C8B-B14F-4D97-AF65-F5344CB8AC3E}">
        <p14:creationId xmlns:p14="http://schemas.microsoft.com/office/powerpoint/2010/main" val="273342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18819</TotalTime>
  <Words>400</Words>
  <Application>Microsoft Macintosh PowerPoint</Application>
  <PresentationFormat>On-screen Show (16:9)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Fisheries Management  Fish Habitat Information</vt:lpstr>
      <vt:lpstr>HISTORY OF FISH ATTRACTOR PROGRAM</vt:lpstr>
      <vt:lpstr>MAINTENANCE</vt:lpstr>
      <vt:lpstr>PowerPoint Presentation</vt:lpstr>
      <vt:lpstr>CHANGES IN HABITAT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PLANS FOR EXISTING FISH ATTRACTOR SITES</vt:lpstr>
      <vt:lpstr>EXPANSION TO OTHER RESERVOIRS</vt:lpstr>
      <vt:lpstr>NEW FISH ATTRACTOR SITES</vt:lpstr>
      <vt:lpstr>PowerPoint Presentation</vt:lpstr>
      <vt:lpstr>RESOURCES FOR 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twra</dc:creator>
  <cp:lastModifiedBy>Karin Landers</cp:lastModifiedBy>
  <cp:revision>23</cp:revision>
  <dcterms:created xsi:type="dcterms:W3CDTF">2020-04-15T16:27:31Z</dcterms:created>
  <dcterms:modified xsi:type="dcterms:W3CDTF">2020-05-22T22:32:03Z</dcterms:modified>
</cp:coreProperties>
</file>